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65" r:id="rId4"/>
    <p:sldId id="264" r:id="rId5"/>
    <p:sldId id="261" r:id="rId6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94660"/>
  </p:normalViewPr>
  <p:slideViewPr>
    <p:cSldViewPr snapToGrid="0">
      <p:cViewPr varScale="1">
        <p:scale>
          <a:sx n="90" d="100"/>
          <a:sy n="90" d="100"/>
        </p:scale>
        <p:origin x="7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esktop\KPMG%20VI\KPMG_VI_New_raw_data_update_fina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esktop\KPMG%20VI\KPMG_VI_New_raw_data_update_fina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esktop\KPMG%20VI\KPMG_VI_New_raw_data_update_final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 Final.xlsx]Sheet6!PivotTable5</c:name>
    <c:fmtId val="23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Sheet6!$B$3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Sheet6!$A$4:$A$45</c:f>
              <c:multiLvlStrCache>
                <c:ptCount val="37"/>
                <c:lvl>
                  <c:pt idx="0">
                    <c:v>1</c:v>
                  </c:pt>
                  <c:pt idx="1">
                    <c:v>2</c:v>
                  </c:pt>
                  <c:pt idx="2">
                    <c:v>3</c:v>
                  </c:pt>
                  <c:pt idx="3">
                    <c:v>4</c:v>
                  </c:pt>
                  <c:pt idx="4">
                    <c:v>5</c:v>
                  </c:pt>
                  <c:pt idx="5">
                    <c:v>6</c:v>
                  </c:pt>
                  <c:pt idx="6">
                    <c:v>7</c:v>
                  </c:pt>
                  <c:pt idx="7">
                    <c:v>8</c:v>
                  </c:pt>
                  <c:pt idx="8">
                    <c:v>9</c:v>
                  </c:pt>
                  <c:pt idx="9">
                    <c:v>10</c:v>
                  </c:pt>
                  <c:pt idx="10">
                    <c:v>11</c:v>
                  </c:pt>
                  <c:pt idx="11">
                    <c:v>12</c:v>
                  </c:pt>
                  <c:pt idx="12">
                    <c:v>1</c:v>
                  </c:pt>
                  <c:pt idx="13">
                    <c:v>2</c:v>
                  </c:pt>
                  <c:pt idx="14">
                    <c:v>3</c:v>
                  </c:pt>
                  <c:pt idx="15">
                    <c:v>4</c:v>
                  </c:pt>
                  <c:pt idx="16">
                    <c:v>5</c:v>
                  </c:pt>
                  <c:pt idx="17">
                    <c:v>6</c:v>
                  </c:pt>
                  <c:pt idx="18">
                    <c:v>7</c:v>
                  </c:pt>
                  <c:pt idx="19">
                    <c:v>8</c:v>
                  </c:pt>
                  <c:pt idx="20">
                    <c:v>9</c:v>
                  </c:pt>
                  <c:pt idx="21">
                    <c:v>10</c:v>
                  </c:pt>
                  <c:pt idx="22">
                    <c:v>11</c:v>
                  </c:pt>
                  <c:pt idx="23">
                    <c:v>12</c:v>
                  </c:pt>
                  <c:pt idx="24">
                    <c:v>1</c:v>
                  </c:pt>
                  <c:pt idx="25">
                    <c:v>2</c:v>
                  </c:pt>
                  <c:pt idx="26">
                    <c:v>3</c:v>
                  </c:pt>
                  <c:pt idx="27">
                    <c:v>4</c:v>
                  </c:pt>
                  <c:pt idx="28">
                    <c:v>5</c:v>
                  </c:pt>
                  <c:pt idx="29">
                    <c:v>6</c:v>
                  </c:pt>
                  <c:pt idx="30">
                    <c:v>7</c:v>
                  </c:pt>
                  <c:pt idx="31">
                    <c:v>8</c:v>
                  </c:pt>
                  <c:pt idx="32">
                    <c:v>9</c:v>
                  </c:pt>
                  <c:pt idx="33">
                    <c:v>10</c:v>
                  </c:pt>
                  <c:pt idx="34">
                    <c:v>11</c:v>
                  </c:pt>
                  <c:pt idx="35">
                    <c:v>12</c:v>
                  </c:pt>
                  <c:pt idx="36">
                    <c:v>(blank)</c:v>
                  </c:pt>
                </c:lvl>
                <c:lvl>
                  <c:pt idx="0">
                    <c:v>NSW</c:v>
                  </c:pt>
                  <c:pt idx="12">
                    <c:v>QLD</c:v>
                  </c:pt>
                  <c:pt idx="24">
                    <c:v>VIC</c:v>
                  </c:pt>
                  <c:pt idx="36">
                    <c:v>(blank)</c:v>
                  </c:pt>
                </c:lvl>
              </c:multiLvlStrCache>
            </c:multiLvlStrRef>
          </c:cat>
          <c:val>
            <c:numRef>
              <c:f>Sheet6!$B$4:$B$45</c:f>
              <c:numCache>
                <c:formatCode>General</c:formatCode>
                <c:ptCount val="37"/>
                <c:pt idx="0">
                  <c:v>64</c:v>
                </c:pt>
                <c:pt idx="1">
                  <c:v>38</c:v>
                </c:pt>
                <c:pt idx="2">
                  <c:v>48</c:v>
                </c:pt>
                <c:pt idx="3">
                  <c:v>67</c:v>
                </c:pt>
                <c:pt idx="4">
                  <c:v>71</c:v>
                </c:pt>
                <c:pt idx="5">
                  <c:v>75</c:v>
                </c:pt>
                <c:pt idx="6">
                  <c:v>190</c:v>
                </c:pt>
                <c:pt idx="7">
                  <c:v>357</c:v>
                </c:pt>
                <c:pt idx="8">
                  <c:v>432</c:v>
                </c:pt>
                <c:pt idx="9">
                  <c:v>411</c:v>
                </c:pt>
                <c:pt idx="10">
                  <c:v>227</c:v>
                </c:pt>
                <c:pt idx="11">
                  <c:v>160</c:v>
                </c:pt>
                <c:pt idx="12">
                  <c:v>48</c:v>
                </c:pt>
                <c:pt idx="13">
                  <c:v>66</c:v>
                </c:pt>
                <c:pt idx="14">
                  <c:v>97</c:v>
                </c:pt>
                <c:pt idx="15">
                  <c:v>94</c:v>
                </c:pt>
                <c:pt idx="16">
                  <c:v>91</c:v>
                </c:pt>
                <c:pt idx="17">
                  <c:v>80</c:v>
                </c:pt>
                <c:pt idx="18">
                  <c:v>148</c:v>
                </c:pt>
                <c:pt idx="19">
                  <c:v>115</c:v>
                </c:pt>
                <c:pt idx="20">
                  <c:v>70</c:v>
                </c:pt>
                <c:pt idx="21">
                  <c:v>22</c:v>
                </c:pt>
                <c:pt idx="22">
                  <c:v>5</c:v>
                </c:pt>
                <c:pt idx="23">
                  <c:v>2</c:v>
                </c:pt>
                <c:pt idx="24">
                  <c:v>42</c:v>
                </c:pt>
                <c:pt idx="25">
                  <c:v>39</c:v>
                </c:pt>
                <c:pt idx="26">
                  <c:v>41</c:v>
                </c:pt>
                <c:pt idx="27">
                  <c:v>53</c:v>
                </c:pt>
                <c:pt idx="28">
                  <c:v>63</c:v>
                </c:pt>
                <c:pt idx="29">
                  <c:v>83</c:v>
                </c:pt>
                <c:pt idx="30">
                  <c:v>155</c:v>
                </c:pt>
                <c:pt idx="31">
                  <c:v>174</c:v>
                </c:pt>
                <c:pt idx="32">
                  <c:v>145</c:v>
                </c:pt>
                <c:pt idx="33">
                  <c:v>144</c:v>
                </c:pt>
                <c:pt idx="34">
                  <c:v>49</c:v>
                </c:pt>
                <c:pt idx="35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0-4C77-879F-DFC4C22678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9455711"/>
        <c:axId val="619456127"/>
      </c:barChart>
      <c:catAx>
        <c:axId val="619455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9456127"/>
        <c:crosses val="autoZero"/>
        <c:auto val="1"/>
        <c:lblAlgn val="ctr"/>
        <c:lblOffset val="100"/>
        <c:noMultiLvlLbl val="0"/>
      </c:catAx>
      <c:valAx>
        <c:axId val="6194561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9455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 Final.xlsx]Sheet6!PivotTable5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11561959987788897"/>
          <c:y val="8.0231701342804163E-2"/>
          <c:w val="0.84090713182545096"/>
          <c:h val="0.519228902709442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Sheet6!$B$3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Sheet6!$A$4:$A$45</c:f>
              <c:multiLvlStrCache>
                <c:ptCount val="37"/>
                <c:lvl>
                  <c:pt idx="0">
                    <c:v>1</c:v>
                  </c:pt>
                  <c:pt idx="1">
                    <c:v>2</c:v>
                  </c:pt>
                  <c:pt idx="2">
                    <c:v>3</c:v>
                  </c:pt>
                  <c:pt idx="3">
                    <c:v>4</c:v>
                  </c:pt>
                  <c:pt idx="4">
                    <c:v>5</c:v>
                  </c:pt>
                  <c:pt idx="5">
                    <c:v>6</c:v>
                  </c:pt>
                  <c:pt idx="6">
                    <c:v>7</c:v>
                  </c:pt>
                  <c:pt idx="7">
                    <c:v>8</c:v>
                  </c:pt>
                  <c:pt idx="8">
                    <c:v>9</c:v>
                  </c:pt>
                  <c:pt idx="9">
                    <c:v>10</c:v>
                  </c:pt>
                  <c:pt idx="10">
                    <c:v>11</c:v>
                  </c:pt>
                  <c:pt idx="11">
                    <c:v>12</c:v>
                  </c:pt>
                  <c:pt idx="12">
                    <c:v>1</c:v>
                  </c:pt>
                  <c:pt idx="13">
                    <c:v>2</c:v>
                  </c:pt>
                  <c:pt idx="14">
                    <c:v>3</c:v>
                  </c:pt>
                  <c:pt idx="15">
                    <c:v>4</c:v>
                  </c:pt>
                  <c:pt idx="16">
                    <c:v>5</c:v>
                  </c:pt>
                  <c:pt idx="17">
                    <c:v>6</c:v>
                  </c:pt>
                  <c:pt idx="18">
                    <c:v>7</c:v>
                  </c:pt>
                  <c:pt idx="19">
                    <c:v>8</c:v>
                  </c:pt>
                  <c:pt idx="20">
                    <c:v>9</c:v>
                  </c:pt>
                  <c:pt idx="21">
                    <c:v>10</c:v>
                  </c:pt>
                  <c:pt idx="22">
                    <c:v>11</c:v>
                  </c:pt>
                  <c:pt idx="23">
                    <c:v>12</c:v>
                  </c:pt>
                  <c:pt idx="24">
                    <c:v>1</c:v>
                  </c:pt>
                  <c:pt idx="25">
                    <c:v>2</c:v>
                  </c:pt>
                  <c:pt idx="26">
                    <c:v>3</c:v>
                  </c:pt>
                  <c:pt idx="27">
                    <c:v>4</c:v>
                  </c:pt>
                  <c:pt idx="28">
                    <c:v>5</c:v>
                  </c:pt>
                  <c:pt idx="29">
                    <c:v>6</c:v>
                  </c:pt>
                  <c:pt idx="30">
                    <c:v>7</c:v>
                  </c:pt>
                  <c:pt idx="31">
                    <c:v>8</c:v>
                  </c:pt>
                  <c:pt idx="32">
                    <c:v>9</c:v>
                  </c:pt>
                  <c:pt idx="33">
                    <c:v>10</c:v>
                  </c:pt>
                  <c:pt idx="34">
                    <c:v>11</c:v>
                  </c:pt>
                  <c:pt idx="35">
                    <c:v>12</c:v>
                  </c:pt>
                  <c:pt idx="36">
                    <c:v>(blank)</c:v>
                  </c:pt>
                </c:lvl>
                <c:lvl>
                  <c:pt idx="0">
                    <c:v>NSW</c:v>
                  </c:pt>
                  <c:pt idx="12">
                    <c:v>QLD</c:v>
                  </c:pt>
                  <c:pt idx="24">
                    <c:v>VIC</c:v>
                  </c:pt>
                  <c:pt idx="36">
                    <c:v>(blank)</c:v>
                  </c:pt>
                </c:lvl>
              </c:multiLvlStrCache>
            </c:multiLvlStrRef>
          </c:cat>
          <c:val>
            <c:numRef>
              <c:f>Sheet6!$B$4:$B$45</c:f>
              <c:numCache>
                <c:formatCode>General</c:formatCode>
                <c:ptCount val="37"/>
                <c:pt idx="0">
                  <c:v>64</c:v>
                </c:pt>
                <c:pt idx="1">
                  <c:v>38</c:v>
                </c:pt>
                <c:pt idx="2">
                  <c:v>48</c:v>
                </c:pt>
                <c:pt idx="3">
                  <c:v>67</c:v>
                </c:pt>
                <c:pt idx="4">
                  <c:v>71</c:v>
                </c:pt>
                <c:pt idx="5">
                  <c:v>75</c:v>
                </c:pt>
                <c:pt idx="6">
                  <c:v>190</c:v>
                </c:pt>
                <c:pt idx="7">
                  <c:v>357</c:v>
                </c:pt>
                <c:pt idx="8">
                  <c:v>432</c:v>
                </c:pt>
                <c:pt idx="9">
                  <c:v>411</c:v>
                </c:pt>
                <c:pt idx="10">
                  <c:v>227</c:v>
                </c:pt>
                <c:pt idx="11">
                  <c:v>160</c:v>
                </c:pt>
                <c:pt idx="12">
                  <c:v>48</c:v>
                </c:pt>
                <c:pt idx="13">
                  <c:v>66</c:v>
                </c:pt>
                <c:pt idx="14">
                  <c:v>97</c:v>
                </c:pt>
                <c:pt idx="15">
                  <c:v>94</c:v>
                </c:pt>
                <c:pt idx="16">
                  <c:v>91</c:v>
                </c:pt>
                <c:pt idx="17">
                  <c:v>80</c:v>
                </c:pt>
                <c:pt idx="18">
                  <c:v>148</c:v>
                </c:pt>
                <c:pt idx="19">
                  <c:v>115</c:v>
                </c:pt>
                <c:pt idx="20">
                  <c:v>70</c:v>
                </c:pt>
                <c:pt idx="21">
                  <c:v>22</c:v>
                </c:pt>
                <c:pt idx="22">
                  <c:v>5</c:v>
                </c:pt>
                <c:pt idx="23">
                  <c:v>2</c:v>
                </c:pt>
                <c:pt idx="24">
                  <c:v>42</c:v>
                </c:pt>
                <c:pt idx="25">
                  <c:v>39</c:v>
                </c:pt>
                <c:pt idx="26">
                  <c:v>41</c:v>
                </c:pt>
                <c:pt idx="27">
                  <c:v>53</c:v>
                </c:pt>
                <c:pt idx="28">
                  <c:v>63</c:v>
                </c:pt>
                <c:pt idx="29">
                  <c:v>83</c:v>
                </c:pt>
                <c:pt idx="30">
                  <c:v>155</c:v>
                </c:pt>
                <c:pt idx="31">
                  <c:v>174</c:v>
                </c:pt>
                <c:pt idx="32">
                  <c:v>145</c:v>
                </c:pt>
                <c:pt idx="33">
                  <c:v>144</c:v>
                </c:pt>
                <c:pt idx="34">
                  <c:v>49</c:v>
                </c:pt>
                <c:pt idx="35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E1-4243-BBD8-9E2057F9D3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9455711"/>
        <c:axId val="619456127"/>
      </c:barChart>
      <c:catAx>
        <c:axId val="619455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9456127"/>
        <c:crosses val="autoZero"/>
        <c:auto val="1"/>
        <c:lblAlgn val="ctr"/>
        <c:lblOffset val="100"/>
        <c:noMultiLvlLbl val="0"/>
      </c:catAx>
      <c:valAx>
        <c:axId val="6194561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9455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[KPMG_VI_New_raw_data_update_final.xlsx]Sheet2!PivotTable7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Brand and product line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Sheet2!$C$3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Sheet2!$A$4:$B$21</c:f>
              <c:multiLvlStrCache>
                <c:ptCount val="18"/>
                <c:lvl>
                  <c:pt idx="0">
                    <c:v>Norco Bicycles</c:v>
                  </c:pt>
                  <c:pt idx="1">
                    <c:v>Trek Bicycles</c:v>
                  </c:pt>
                  <c:pt idx="2">
                    <c:v>Giant Bicycles</c:v>
                  </c:pt>
                  <c:pt idx="3">
                    <c:v>Norco Bicycles</c:v>
                  </c:pt>
                  <c:pt idx="4">
                    <c:v>OHM Cycles</c:v>
                  </c:pt>
                  <c:pt idx="5">
                    <c:v>Solex</c:v>
                  </c:pt>
                  <c:pt idx="6">
                    <c:v>Trek Bicycles</c:v>
                  </c:pt>
                  <c:pt idx="7">
                    <c:v>WeareA2B</c:v>
                  </c:pt>
                  <c:pt idx="8">
                    <c:v>Giant Bicycles</c:v>
                  </c:pt>
                  <c:pt idx="9">
                    <c:v>Norco Bicycles</c:v>
                  </c:pt>
                  <c:pt idx="10">
                    <c:v>OHM Cycles</c:v>
                  </c:pt>
                  <c:pt idx="11">
                    <c:v>Solex</c:v>
                  </c:pt>
                  <c:pt idx="12">
                    <c:v>Trek Bicycles</c:v>
                  </c:pt>
                  <c:pt idx="13">
                    <c:v>WeareA2B</c:v>
                  </c:pt>
                  <c:pt idx="14">
                    <c:v>Giant Bicycles</c:v>
                  </c:pt>
                  <c:pt idx="15">
                    <c:v>OHM Cycles</c:v>
                  </c:pt>
                  <c:pt idx="16">
                    <c:v>Solex</c:v>
                  </c:pt>
                  <c:pt idx="17">
                    <c:v>WeareA2B</c:v>
                  </c:pt>
                </c:lvl>
                <c:lvl>
                  <c:pt idx="0">
                    <c:v>Mountain</c:v>
                  </c:pt>
                  <c:pt idx="2">
                    <c:v>Road</c:v>
                  </c:pt>
                  <c:pt idx="8">
                    <c:v>Standard</c:v>
                  </c:pt>
                  <c:pt idx="14">
                    <c:v>Touring</c:v>
                  </c:pt>
                </c:lvl>
              </c:multiLvlStrCache>
            </c:multiLvlStrRef>
          </c:cat>
          <c:val>
            <c:numRef>
              <c:f>Sheet2!$C$4:$C$21</c:f>
              <c:numCache>
                <c:formatCode>General</c:formatCode>
                <c:ptCount val="18"/>
                <c:pt idx="0">
                  <c:v>196</c:v>
                </c:pt>
                <c:pt idx="1">
                  <c:v>222</c:v>
                </c:pt>
                <c:pt idx="2">
                  <c:v>570</c:v>
                </c:pt>
                <c:pt idx="3">
                  <c:v>910</c:v>
                </c:pt>
                <c:pt idx="4">
                  <c:v>767</c:v>
                </c:pt>
                <c:pt idx="5">
                  <c:v>524</c:v>
                </c:pt>
                <c:pt idx="6">
                  <c:v>970</c:v>
                </c:pt>
                <c:pt idx="7">
                  <c:v>153</c:v>
                </c:pt>
                <c:pt idx="8">
                  <c:v>2498</c:v>
                </c:pt>
                <c:pt idx="9">
                  <c:v>1757</c:v>
                </c:pt>
                <c:pt idx="10">
                  <c:v>2000</c:v>
                </c:pt>
                <c:pt idx="11">
                  <c:v>3445</c:v>
                </c:pt>
                <c:pt idx="12">
                  <c:v>1739</c:v>
                </c:pt>
                <c:pt idx="13">
                  <c:v>2481</c:v>
                </c:pt>
                <c:pt idx="14">
                  <c:v>176</c:v>
                </c:pt>
                <c:pt idx="15">
                  <c:v>226</c:v>
                </c:pt>
                <c:pt idx="16">
                  <c:v>200</c:v>
                </c:pt>
                <c:pt idx="17">
                  <c:v>611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0B-4459-9702-79AD0AA656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9553103"/>
        <c:axId val="99555183"/>
      </c:barChart>
      <c:catAx>
        <c:axId val="995531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555183"/>
        <c:crosses val="autoZero"/>
        <c:auto val="1"/>
        <c:lblAlgn val="ctr"/>
        <c:lblOffset val="100"/>
        <c:noMultiLvlLbl val="0"/>
      </c:catAx>
      <c:valAx>
        <c:axId val="99555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5531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[KPMG_VI_New_raw_data_update_final.xlsx]Sheet8!PivotTable43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Job</a:t>
            </a:r>
            <a:r>
              <a:rPr lang="en-US" baseline="0" dirty="0"/>
              <a:t> sector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Sheet8!$B$3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Sheet8!$A$4:$A$13</c:f>
              <c:strCache>
                <c:ptCount val="10"/>
                <c:pt idx="0">
                  <c:v>Argiculture</c:v>
                </c:pt>
                <c:pt idx="1">
                  <c:v>Entertainment</c:v>
                </c:pt>
                <c:pt idx="2">
                  <c:v>Financial Services</c:v>
                </c:pt>
                <c:pt idx="3">
                  <c:v>Health</c:v>
                </c:pt>
                <c:pt idx="4">
                  <c:v>IT</c:v>
                </c:pt>
                <c:pt idx="5">
                  <c:v>Manufacturing</c:v>
                </c:pt>
                <c:pt idx="6">
                  <c:v>n/a</c:v>
                </c:pt>
                <c:pt idx="7">
                  <c:v>Property</c:v>
                </c:pt>
                <c:pt idx="8">
                  <c:v>Retail</c:v>
                </c:pt>
                <c:pt idx="9">
                  <c:v>Telecommunications</c:v>
                </c:pt>
              </c:strCache>
            </c:strRef>
          </c:cat>
          <c:val>
            <c:numRef>
              <c:f>Sheet8!$B$4:$B$13</c:f>
              <c:numCache>
                <c:formatCode>General</c:formatCode>
                <c:ptCount val="10"/>
                <c:pt idx="0">
                  <c:v>99</c:v>
                </c:pt>
                <c:pt idx="1">
                  <c:v>122</c:v>
                </c:pt>
                <c:pt idx="2">
                  <c:v>682</c:v>
                </c:pt>
                <c:pt idx="3">
                  <c:v>542</c:v>
                </c:pt>
                <c:pt idx="4">
                  <c:v>126</c:v>
                </c:pt>
                <c:pt idx="5">
                  <c:v>695</c:v>
                </c:pt>
                <c:pt idx="6">
                  <c:v>551</c:v>
                </c:pt>
                <c:pt idx="7">
                  <c:v>231</c:v>
                </c:pt>
                <c:pt idx="8">
                  <c:v>304</c:v>
                </c:pt>
                <c:pt idx="9">
                  <c:v>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8A-49A5-A01D-423EC0E568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79562383"/>
        <c:axId val="579550735"/>
      </c:barChart>
      <c:catAx>
        <c:axId val="579562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9550735"/>
        <c:crosses val="autoZero"/>
        <c:auto val="1"/>
        <c:lblAlgn val="ctr"/>
        <c:lblOffset val="100"/>
        <c:noMultiLvlLbl val="0"/>
      </c:catAx>
      <c:valAx>
        <c:axId val="579550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95623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[KPMG_VI_New_raw_data_update_final.xlsx]Sheet2!PivotTable7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Brand and product line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Sheet2!$C$3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Sheet2!$A$4:$B$21</c:f>
              <c:multiLvlStrCache>
                <c:ptCount val="18"/>
                <c:lvl>
                  <c:pt idx="0">
                    <c:v>Norco Bicycles</c:v>
                  </c:pt>
                  <c:pt idx="1">
                    <c:v>Trek Bicycles</c:v>
                  </c:pt>
                  <c:pt idx="2">
                    <c:v>Giant Bicycles</c:v>
                  </c:pt>
                  <c:pt idx="3">
                    <c:v>Norco Bicycles</c:v>
                  </c:pt>
                  <c:pt idx="4">
                    <c:v>OHM Cycles</c:v>
                  </c:pt>
                  <c:pt idx="5">
                    <c:v>Solex</c:v>
                  </c:pt>
                  <c:pt idx="6">
                    <c:v>Trek Bicycles</c:v>
                  </c:pt>
                  <c:pt idx="7">
                    <c:v>WeareA2B</c:v>
                  </c:pt>
                  <c:pt idx="8">
                    <c:v>Giant Bicycles</c:v>
                  </c:pt>
                  <c:pt idx="9">
                    <c:v>Norco Bicycles</c:v>
                  </c:pt>
                  <c:pt idx="10">
                    <c:v>OHM Cycles</c:v>
                  </c:pt>
                  <c:pt idx="11">
                    <c:v>Solex</c:v>
                  </c:pt>
                  <c:pt idx="12">
                    <c:v>Trek Bicycles</c:v>
                  </c:pt>
                  <c:pt idx="13">
                    <c:v>WeareA2B</c:v>
                  </c:pt>
                  <c:pt idx="14">
                    <c:v>Giant Bicycles</c:v>
                  </c:pt>
                  <c:pt idx="15">
                    <c:v>OHM Cycles</c:v>
                  </c:pt>
                  <c:pt idx="16">
                    <c:v>Solex</c:v>
                  </c:pt>
                  <c:pt idx="17">
                    <c:v>WeareA2B</c:v>
                  </c:pt>
                </c:lvl>
                <c:lvl>
                  <c:pt idx="0">
                    <c:v>Mountain</c:v>
                  </c:pt>
                  <c:pt idx="2">
                    <c:v>Road</c:v>
                  </c:pt>
                  <c:pt idx="8">
                    <c:v>Standard</c:v>
                  </c:pt>
                  <c:pt idx="14">
                    <c:v>Touring</c:v>
                  </c:pt>
                </c:lvl>
              </c:multiLvlStrCache>
            </c:multiLvlStrRef>
          </c:cat>
          <c:val>
            <c:numRef>
              <c:f>Sheet2!$C$4:$C$21</c:f>
              <c:numCache>
                <c:formatCode>General</c:formatCode>
                <c:ptCount val="18"/>
                <c:pt idx="0">
                  <c:v>196</c:v>
                </c:pt>
                <c:pt idx="1">
                  <c:v>222</c:v>
                </c:pt>
                <c:pt idx="2">
                  <c:v>570</c:v>
                </c:pt>
                <c:pt idx="3">
                  <c:v>910</c:v>
                </c:pt>
                <c:pt idx="4">
                  <c:v>767</c:v>
                </c:pt>
                <c:pt idx="5">
                  <c:v>524</c:v>
                </c:pt>
                <c:pt idx="6">
                  <c:v>970</c:v>
                </c:pt>
                <c:pt idx="7">
                  <c:v>153</c:v>
                </c:pt>
                <c:pt idx="8">
                  <c:v>2498</c:v>
                </c:pt>
                <c:pt idx="9">
                  <c:v>1757</c:v>
                </c:pt>
                <c:pt idx="10">
                  <c:v>2000</c:v>
                </c:pt>
                <c:pt idx="11">
                  <c:v>3445</c:v>
                </c:pt>
                <c:pt idx="12">
                  <c:v>1739</c:v>
                </c:pt>
                <c:pt idx="13">
                  <c:v>2481</c:v>
                </c:pt>
                <c:pt idx="14">
                  <c:v>176</c:v>
                </c:pt>
                <c:pt idx="15">
                  <c:v>226</c:v>
                </c:pt>
                <c:pt idx="16">
                  <c:v>200</c:v>
                </c:pt>
                <c:pt idx="17">
                  <c:v>611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DD-46B3-91ED-78D16DD994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9553103"/>
        <c:axId val="99555183"/>
      </c:barChart>
      <c:catAx>
        <c:axId val="995531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555183"/>
        <c:crosses val="autoZero"/>
        <c:auto val="1"/>
        <c:lblAlgn val="ctr"/>
        <c:lblOffset val="100"/>
        <c:noMultiLvlLbl val="0"/>
      </c:catAx>
      <c:valAx>
        <c:axId val="99555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5531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37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Sprocket Central Pty Ltd</a:t>
            </a:r>
          </a:p>
        </p:txBody>
      </p:sp>
      <p:sp>
        <p:nvSpPr>
          <p:cNvPr id="111" name="Shape 56"/>
          <p:cNvSpPr/>
          <p:nvPr/>
        </p:nvSpPr>
        <p:spPr>
          <a:xfrm>
            <a:off x="537900" y="3315475"/>
            <a:ext cx="5550600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Data analytics approach</a:t>
            </a:r>
          </a:p>
        </p:txBody>
      </p:sp>
      <p:pic>
        <p:nvPicPr>
          <p:cNvPr id="112" name="Shape 57" descr="Shape 5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4100" y="1275524"/>
            <a:ext cx="1982300" cy="2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58"/>
          <p:cNvSpPr/>
          <p:nvPr/>
        </p:nvSpPr>
        <p:spPr>
          <a:xfrm>
            <a:off x="537900" y="3666599"/>
            <a:ext cx="6249600" cy="36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[</a:t>
            </a:r>
            <a:r>
              <a:rPr lang="en-US" dirty="0"/>
              <a:t>Samuel </a:t>
            </a:r>
            <a:r>
              <a:rPr lang="en-US" dirty="0" err="1"/>
              <a:t>Varkey</a:t>
            </a:r>
            <a:r>
              <a:rPr dirty="0"/>
              <a:t>]</a:t>
            </a:r>
          </a:p>
        </p:txBody>
      </p:sp>
      <p:sp>
        <p:nvSpPr>
          <p:cNvPr id="114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800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Interpretation1</a:t>
            </a:r>
          </a:p>
          <a:p>
            <a:endParaRPr dirty="0"/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8624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Standard bikes are in demand due to the users; users are people with high paying careers living in richer areas. 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175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rate of sales is directly proportional to the property valuation, until it reaches valuation 11 and 12.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demographic of people with the highest property valuation are not showing the highest demand.</a:t>
            </a:r>
            <a:endParaRPr dirty="0"/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1150958"/>
              </p:ext>
            </p:extLst>
          </p:nvPr>
        </p:nvGraphicFramePr>
        <p:xfrm>
          <a:off x="4487825" y="178494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Outcome</a:t>
            </a:r>
          </a:p>
        </p:txBody>
      </p:sp>
      <p:sp>
        <p:nvSpPr>
          <p:cNvPr id="150" name="Shape 99"/>
          <p:cNvSpPr/>
          <p:nvPr/>
        </p:nvSpPr>
        <p:spPr>
          <a:xfrm>
            <a:off x="205025" y="1083299"/>
            <a:ext cx="8565600" cy="1246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Sprocket should target areas with a property valuation of 8 and 11 in New South Wales, and expand in areas of value 7 and 8 in Victoria and Queensland</a:t>
            </a:r>
            <a:endParaRPr dirty="0"/>
          </a:p>
        </p:txBody>
      </p:sp>
      <p:sp>
        <p:nvSpPr>
          <p:cNvPr id="155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5541762"/>
              </p:ext>
            </p:extLst>
          </p:nvPr>
        </p:nvGraphicFramePr>
        <p:xfrm>
          <a:off x="5323240" y="2446720"/>
          <a:ext cx="3213469" cy="17412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Shape 82"/>
          <p:cNvSpPr/>
          <p:nvPr/>
        </p:nvSpPr>
        <p:spPr>
          <a:xfrm>
            <a:off x="353225" y="2329762"/>
            <a:ext cx="4134600" cy="2308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extremely rich clients ( valuation of 11 and 12), in all 3 states shows a decrease in sales, proving lesser demand in those areas.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all 3 states, middle-class and upper-middle class families are the biggest clients (valuation of 9 and 10).</a:t>
            </a: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471159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800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Interpretation2</a:t>
            </a:r>
          </a:p>
          <a:p>
            <a:endParaRPr dirty="0"/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726324" cy="5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Standard bikes are in demand.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692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Standard bikes are outselling the other categories. </a:t>
            </a:r>
            <a:endParaRPr dirty="0"/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2769944"/>
              </p:ext>
            </p:extLst>
          </p:nvPr>
        </p:nvGraphicFramePr>
        <p:xfrm>
          <a:off x="4198625" y="194574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7729152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800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Outcome</a:t>
            </a:r>
          </a:p>
          <a:p>
            <a:endParaRPr dirty="0"/>
          </a:p>
        </p:txBody>
      </p:sp>
      <p:sp>
        <p:nvSpPr>
          <p:cNvPr id="150" name="Shape 99"/>
          <p:cNvSpPr/>
          <p:nvPr/>
        </p:nvSpPr>
        <p:spPr>
          <a:xfrm>
            <a:off x="205025" y="1083299"/>
            <a:ext cx="8565600" cy="5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Sprocket should increase production of standard bikes.</a:t>
            </a:r>
            <a:endParaRPr dirty="0"/>
          </a:p>
        </p:txBody>
      </p:sp>
      <p:sp>
        <p:nvSpPr>
          <p:cNvPr id="151" name="Shape 100"/>
          <p:cNvSpPr/>
          <p:nvPr/>
        </p:nvSpPr>
        <p:spPr>
          <a:xfrm>
            <a:off x="353225" y="1621876"/>
            <a:ext cx="4134600" cy="3370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Sprocket should focus on production of standard product bikes:-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clients/users are working in busy sectors like Finance, Healthcare and Manufacturing.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These users therefore, have less use of a mountain, road or touring bike as the standard one fulfills their daily requirements.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55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171511"/>
              </p:ext>
            </p:extLst>
          </p:nvPr>
        </p:nvGraphicFramePr>
        <p:xfrm>
          <a:off x="5390707" y="1452362"/>
          <a:ext cx="3489019" cy="17238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4692201"/>
              </p:ext>
            </p:extLst>
          </p:nvPr>
        </p:nvGraphicFramePr>
        <p:xfrm>
          <a:off x="4890976" y="3176166"/>
          <a:ext cx="4253024" cy="17467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393</Words>
  <Application>Microsoft Office PowerPoint</Application>
  <PresentationFormat>On-screen Show (16:9)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Open Sans</vt:lpstr>
      <vt:lpstr>Open Sans Extrabold</vt:lpstr>
      <vt:lpstr>Open Sans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14</cp:revision>
  <dcterms:modified xsi:type="dcterms:W3CDTF">2020-05-08T05:43:54Z</dcterms:modified>
</cp:coreProperties>
</file>